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6"/>
  </p:handoutMasterIdLst>
  <p:sldIdLst>
    <p:sldId id="256" r:id="rId3"/>
    <p:sldId id="258" r:id="rId4"/>
    <p:sldId id="257" r:id="rId6"/>
    <p:sldId id="259" r:id="rId7"/>
    <p:sldId id="319" r:id="rId8"/>
    <p:sldId id="316" r:id="rId9"/>
    <p:sldId id="317" r:id="rId10"/>
    <p:sldId id="318" r:id="rId11"/>
    <p:sldId id="320" r:id="rId12"/>
    <p:sldId id="321" r:id="rId13"/>
    <p:sldId id="293" r:id="rId14"/>
    <p:sldId id="264" r:id="rId15"/>
    <p:sldId id="269" r:id="rId16"/>
    <p:sldId id="323" r:id="rId17"/>
    <p:sldId id="322" r:id="rId18"/>
    <p:sldId id="271" r:id="rId19"/>
    <p:sldId id="330" r:id="rId20"/>
    <p:sldId id="332" r:id="rId21"/>
    <p:sldId id="326" r:id="rId22"/>
    <p:sldId id="331" r:id="rId23"/>
    <p:sldId id="327" r:id="rId24"/>
    <p:sldId id="274" r:id="rId25"/>
    <p:sldId id="294" r:id="rId26"/>
    <p:sldId id="285" r:id="rId27"/>
    <p:sldId id="286" r:id="rId28"/>
    <p:sldId id="287" r:id="rId29"/>
    <p:sldId id="288" r:id="rId30"/>
    <p:sldId id="292" r:id="rId31"/>
    <p:sldId id="324" r:id="rId32"/>
    <p:sldId id="275" r:id="rId33"/>
    <p:sldId id="277" r:id="rId34"/>
    <p:sldId id="276" r:id="rId35"/>
  </p:sldIdLst>
  <p:sldSz cx="9144000" cy="5715000" type="screen16x1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0FF"/>
    <a:srgbClr val="586E75"/>
    <a:srgbClr val="211962"/>
    <a:srgbClr val="08A0E9"/>
    <a:srgbClr val="543FFF"/>
    <a:srgbClr val="F8F8F8"/>
    <a:srgbClr val="FCF2D4"/>
    <a:srgbClr val="FBEDC5"/>
    <a:srgbClr val="FDF6E3"/>
    <a:srgbClr val="FAE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1776"/>
        <p:guide pos="2880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31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D0EA-A85A-4CC3-87AD-A63C5AC0C575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AFF8A-FD4B-4F25-9E62-1B270A15F0C8}" type="slidenum">
              <a:rPr lang="es-AR" smtClean="0"/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8675" y="263525"/>
            <a:ext cx="7486650" cy="46783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3528" y="5013176"/>
            <a:ext cx="8496944" cy="13304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38065-DE38-4E1F-8FC6-4F9459B13AE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04" y="476433"/>
            <a:ext cx="7886700" cy="300839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31800" y="936447"/>
            <a:ext cx="8280400" cy="352150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1800" y="4937125"/>
            <a:ext cx="8280400" cy="479778"/>
          </a:xfrm>
        </p:spPr>
        <p:txBody>
          <a:bodyPr>
            <a:noAutofit/>
          </a:bodyPr>
          <a:lstStyle>
            <a:lvl1pPr>
              <a:defRPr sz="1220"/>
            </a:lvl1pPr>
            <a:lvl2pPr>
              <a:defRPr sz="1220"/>
            </a:lvl2pPr>
            <a:lvl3pPr>
              <a:defRPr sz="1220"/>
            </a:lvl3pPr>
            <a:lvl4pPr>
              <a:defRPr sz="1220"/>
            </a:lvl4pPr>
            <a:lvl5pPr>
              <a:defRPr sz="122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39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1525" y="912184"/>
            <a:ext cx="7375781" cy="665174"/>
          </a:xfrm>
        </p:spPr>
        <p:txBody>
          <a:bodyPr anchor="t">
            <a:noAutofit/>
          </a:bodyPr>
          <a:lstStyle>
            <a:lvl1pPr algn="l">
              <a:defRPr sz="4445" b="0" i="0" cap="small" baseline="0">
                <a:solidFill>
                  <a:schemeClr val="tx1"/>
                </a:solidFill>
                <a:latin typeface="Gotham Light" charset="0"/>
                <a:cs typeface="Gotham Light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737984"/>
            <a:ext cx="2808312" cy="454949"/>
          </a:xfrm>
        </p:spPr>
        <p:txBody>
          <a:bodyPr/>
          <a:lstStyle>
            <a:lvl1pPr marL="635" indent="0" algn="r">
              <a:buNone/>
              <a:defRPr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5364088" y="4192936"/>
            <a:ext cx="4104456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540568" y="857281"/>
            <a:ext cx="720080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396552" y="857281"/>
            <a:ext cx="576064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068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small" baseline="0"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40568" y="857281"/>
            <a:ext cx="5904656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703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74354" y="-262891"/>
            <a:ext cx="10081135" cy="156044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5521" y="620789"/>
            <a:ext cx="8712981" cy="1020149"/>
          </a:xfrm>
        </p:spPr>
        <p:txBody>
          <a:bodyPr anchor="ctr">
            <a:noAutofit/>
          </a:bodyPr>
          <a:lstStyle>
            <a:lvl1pPr marL="0" indent="0">
              <a:buNone/>
              <a:defRPr sz="4000" b="0" u="none" cap="sm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1189" y="1597042"/>
            <a:ext cx="7993074" cy="3301549"/>
          </a:xfrm>
        </p:spPr>
        <p:txBody>
          <a:bodyPr>
            <a:normAutofit/>
          </a:bodyPr>
          <a:lstStyle>
            <a:lvl1pPr marL="0" indent="0">
              <a:buNone/>
              <a:defRPr sz="2335"/>
            </a:lvl1pPr>
            <a:lvl2pPr marL="381000" indent="0">
              <a:buNone/>
              <a:defRPr/>
            </a:lvl2pPr>
            <a:lvl3pPr marL="762000" indent="0">
              <a:buNone/>
              <a:defRPr/>
            </a:lvl3pPr>
            <a:lvl4pPr marL="1143000" indent="0">
              <a:buNone/>
              <a:defRPr/>
            </a:lvl4pPr>
            <a:lvl5pPr marL="15240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3204"/>
            <a:ext cx="7886700" cy="2632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54" y="625252"/>
            <a:ext cx="8174891" cy="3960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474354" y="1297559"/>
            <a:ext cx="10081135" cy="4621330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005" y="616341"/>
            <a:ext cx="8712013" cy="102014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0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anose="020B0A04020102020204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39751" y="1477967"/>
            <a:ext cx="8064512" cy="3900648"/>
          </a:xfrm>
        </p:spPr>
        <p:txBody>
          <a:bodyPr>
            <a:normAutofit/>
          </a:bodyPr>
          <a:lstStyle>
            <a:lvl1pPr>
              <a:defRPr sz="2335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65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324544" y="1357576"/>
            <a:ext cx="8064908" cy="1020293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4219" y="1357553"/>
            <a:ext cx="6191259" cy="1020149"/>
          </a:xfrm>
        </p:spPr>
        <p:txBody>
          <a:bodyPr anchor="ctr">
            <a:noAutofit/>
          </a:bodyPr>
          <a:lstStyle>
            <a:lvl1pPr marL="0" indent="0">
              <a:buNone/>
              <a:defRPr sz="3335">
                <a:solidFill>
                  <a:schemeClr val="bg1"/>
                </a:solidFill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5" y="5297898"/>
            <a:ext cx="2895604" cy="304324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1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Light" charset="0"/>
          <a:ea typeface="+mj-ea"/>
          <a:cs typeface="Gotham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GIF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Si te gusta la estadística</a:t>
            </a:r>
            <a:br>
              <a:rPr lang="en-US" altLang="en-US"/>
            </a:br>
            <a:r>
              <a:rPr lang="en-US" altLang="en-US"/>
              <a:t>bancate los </a:t>
            </a:r>
            <a:r>
              <a:rPr lang="en-US" altLang="en-US" b="1"/>
              <a:t>metámeros</a:t>
            </a:r>
            <a:endParaRPr lang="en-US" altLang="en-US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en-US"/>
              <a:t>Elio Campitelli</a:t>
            </a:r>
            <a:endParaRPr lang="en-US" alt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6228819" y="4517798"/>
            <a:ext cx="2376264" cy="871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" indent="0" algn="r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Gotham Black" panose="02000604040000020004" charset="0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lack" panose="02000604040000020004" charset="0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Gotham Black" panose="02000604040000020004" charset="0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Gotham Black" panose="02000604040000020004" charset="0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spcBef>
                <a:spcPct val="15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</a:t>
            </a:r>
            <a:r>
              <a:rPr lang="en-GB" sz="2000" dirty="0">
                <a:solidFill>
                  <a:srgbClr val="08A0E9"/>
                </a:solidFill>
                <a:latin typeface="Font Awesome 5 Brands" panose="02000503000000000000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eliocamp</a:t>
            </a:r>
            <a:endParaRPr lang="en-GB" sz="2000" dirty="0" err="1">
              <a:latin typeface="Gotham Light" charset="0"/>
              <a:cs typeface="Gotham Light" charset="0"/>
            </a:endParaRPr>
          </a:p>
          <a:p>
            <a:r>
              <a:rPr lang="en-GB" sz="2000" dirty="0">
                <a:solidFill>
                  <a:srgbClr val="08A0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</a:t>
            </a:r>
            <a:r>
              <a:rPr lang="en-GB" sz="2000" dirty="0">
                <a:solidFill>
                  <a:srgbClr val="08A0E9"/>
                </a:solidFill>
                <a:latin typeface="Gotham Book" panose="02000604040000020004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d_olivaw</a:t>
            </a:r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  <a:p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16" y="4424623"/>
            <a:ext cx="1023632" cy="966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8" name="Picture 27" descr="/home/elio/Documents/latinR2019/Presentación/corazon.pngcorazon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3220" y="3171508"/>
            <a:ext cx="780415" cy="683895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5" name="Picture 4" descr="/home/elio/Documents/latinR2019/Presentación/conos.pngconos"/>
          <p:cNvPicPr>
            <a:picLocks noChangeAspect="1"/>
          </p:cNvPicPr>
          <p:nvPr/>
        </p:nvPicPr>
        <p:blipFill>
          <a:blip r:embed="rId5"/>
          <a:srcRect t="-1312"/>
          <a:stretch>
            <a:fillRect/>
          </a:stretch>
        </p:blipFill>
        <p:spPr>
          <a:xfrm>
            <a:off x="5951855" y="797560"/>
            <a:ext cx="203771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48498" y="2258060"/>
            <a:ext cx="52463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METAMEROS</a:t>
            </a:r>
            <a:endParaRPr lang="x-none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2735" y="-132080"/>
            <a:ext cx="10756900" cy="6078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05" y="309245"/>
            <a:ext cx="2136775" cy="25698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015" y="105410"/>
            <a:ext cx="2759710" cy="2976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5380" y="1160145"/>
            <a:ext cx="2136775" cy="2569845"/>
          </a:xfrm>
          <a:prstGeom prst="rect">
            <a:avLst/>
          </a:prstGeom>
        </p:spPr>
      </p:pic>
      <p:pic>
        <p:nvPicPr>
          <p:cNvPr id="26" name="Picture 25" descr="botella_demon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55" y="1205865"/>
            <a:ext cx="1615440" cy="3303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Picture 25" descr="/home/elio/Documents/latinR2019/Presentación/botella_termo.pngbotella_term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19555" y="1205865"/>
            <a:ext cx="1615440" cy="33039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15" y="753110"/>
            <a:ext cx="2759710" cy="29768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519555" y="2820035"/>
            <a:ext cx="160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2400">
                <a:solidFill>
                  <a:schemeClr val="bg1"/>
                </a:solidFill>
                <a:latin typeface="Gotham [H&amp;FJ]" panose="02000000000000000000" charset="0"/>
                <a:cs typeface="Gotham [H&amp;FJ]" panose="02000000000000000000" charset="0"/>
              </a:rPr>
              <a:t>T = 15°C</a:t>
            </a:r>
            <a:endParaRPr lang="x-none" altLang="en-US" sz="2400">
              <a:solidFill>
                <a:schemeClr val="bg1"/>
              </a:solidFill>
              <a:latin typeface="Gotham [H&amp;FJ]" panose="02000000000000000000" charset="0"/>
              <a:cs typeface="Gotham [H&amp;FJ]" panose="02000000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termo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320" y="617220"/>
            <a:ext cx="5547360" cy="4160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21018" y="1753235"/>
            <a:ext cx="81019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4000">
                <a:solidFill>
                  <a:schemeClr val="bg1"/>
                </a:solidFill>
                <a:latin typeface="Gotham [pyrs]" panose="02000603030000020004" charset="0"/>
                <a:cs typeface="Gotham [pyrs]" panose="02000603030000020004" charset="0"/>
              </a:rPr>
              <a:t>La estadística busca reducir los datos a la </a:t>
            </a:r>
            <a:r>
              <a:rPr lang="x-none" altLang="en-US" sz="4000" b="1">
                <a:solidFill>
                  <a:schemeClr val="bg1"/>
                </a:solidFill>
                <a:latin typeface="Gotham [pyrs]" panose="02000603030000020004" charset="0"/>
                <a:cs typeface="Gotham [pyrs]" panose="02000603030000020004" charset="0"/>
              </a:rPr>
              <a:t>mínima cantidad de información</a:t>
            </a:r>
            <a:r>
              <a:rPr lang="x-none" altLang="en-US" sz="4000">
                <a:solidFill>
                  <a:schemeClr val="bg1"/>
                </a:solidFill>
                <a:latin typeface="Gotham [pyrs]" panose="02000603030000020004" charset="0"/>
                <a:cs typeface="Gotham [pyrs]" panose="02000603030000020004" charset="0"/>
              </a:rPr>
              <a:t> necesaria.</a:t>
            </a:r>
            <a:endParaRPr lang="x-none" altLang="en-US" sz="4000">
              <a:solidFill>
                <a:schemeClr val="bg1"/>
              </a:solidFill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inyectiva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continua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m &lt; n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3235960" y="5082540"/>
            <a:ext cx="582739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solidFill>
                  <a:srgbClr val="7700FF"/>
                </a:solidFill>
                <a:latin typeface="Gotham [pyrs]" panose="02000603030000020004" charset="0"/>
                <a:cs typeface="Gotham [pyrs]" panose="02000603030000020004" charset="0"/>
              </a:rPr>
              <a:t>Anscombe, F. J. </a:t>
            </a:r>
            <a:endParaRPr lang="en-US" sz="1100">
              <a:solidFill>
                <a:srgbClr val="7700FF"/>
              </a:solidFill>
              <a:latin typeface="Gotham [pyrs]" panose="02000603030000020004" charset="0"/>
              <a:cs typeface="Gotham [pyrs]" panose="02000603030000020004" charset="0"/>
            </a:endParaRPr>
          </a:p>
          <a:p>
            <a:pPr algn="r"/>
            <a:r>
              <a:rPr lang="en-US" sz="1100">
                <a:solidFill>
                  <a:srgbClr val="7700FF"/>
                </a:solidFill>
                <a:latin typeface="Gotham [pyrs]" panose="02000603030000020004" charset="0"/>
                <a:cs typeface="Gotham [pyrs]" panose="02000603030000020004" charset="0"/>
              </a:rPr>
              <a:t>“Graphs in Statistical Analysis”. The American Statistician 27, nº 1 (1973): 17–21.</a:t>
            </a:r>
            <a:endParaRPr lang="en-US" sz="1100">
              <a:solidFill>
                <a:srgbClr val="7700FF"/>
              </a:solidFill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720" y="621030"/>
            <a:ext cx="5715000" cy="2085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" y="2623185"/>
            <a:ext cx="571500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inyectiva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continua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m &lt; n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0" y="1789430"/>
            <a:ext cx="4183380" cy="27870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inyectiva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3" name="Oval 2"/>
          <p:cNvSpPr/>
          <p:nvPr/>
        </p:nvSpPr>
        <p:spPr>
          <a:xfrm rot="3000000">
            <a:off x="2731770" y="1529080"/>
            <a:ext cx="5906770" cy="3081655"/>
          </a:xfrm>
          <a:prstGeom prst="ellipse">
            <a:avLst/>
          </a:prstGeom>
          <a:noFill/>
          <a:ln w="57150">
            <a:solidFill>
              <a:srgbClr val="77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continua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m &lt; n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810760" y="1761490"/>
            <a:ext cx="4243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[H&amp;FJ]" panose="02000000000000000000" charset="0"/>
                <a:cs typeface="Gotham [H&amp;FJ]" panose="02000000000000000000" charset="0"/>
              </a:rPr>
              <a:t>Transformaciones</a:t>
            </a:r>
            <a:endParaRPr lang="en-US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[H&amp;FJ]" panose="02000000000000000000" charset="0"/>
              <a:cs typeface="Gotham [H&amp;FJ]" panose="02000000000000000000" charset="0"/>
            </a:endParaRPr>
          </a:p>
          <a:p>
            <a:pPr algn="ctr"/>
            <a:r>
              <a:rPr lang="en-US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[H&amp;FJ]" panose="02000000000000000000" charset="0"/>
                <a:cs typeface="Gotham [H&amp;FJ]" panose="02000000000000000000" charset="0"/>
              </a:rPr>
              <a:t>estadísticas</a:t>
            </a:r>
            <a:endParaRPr lang="en-US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[H&amp;FJ]" panose="02000000000000000000" charset="0"/>
              <a:cs typeface="Gotham [H&amp;FJ]" panose="02000000000000000000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latam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frames/latam_2.pnglatam_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/home/elio/Documents/latinR2019/Presentación/frames/latam_3.pnglatam_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/home/elio/Documents/latinR2019/Presentación/latam_full.giflatam_fu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codigo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7515" y="-161290"/>
            <a:ext cx="10058400" cy="60375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Matejka, Justin, y George Fitzmaurice. </a:t>
            </a:r>
            <a:endParaRPr 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“Same Stats, Different Graphs: Generating Datasets with Varied Appearance and Identical Statistics through Simulated Annealing”. 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 l="4154" t="7869" r="2578" b="2358"/>
          <a:stretch>
            <a:fillRect/>
          </a:stretch>
        </p:blipFill>
        <p:spPr>
          <a:xfrm>
            <a:off x="1882775" y="377825"/>
            <a:ext cx="5560060" cy="4592955"/>
          </a:xfrm>
          <a:prstGeom prst="rect">
            <a:avLst/>
          </a:prstGeom>
        </p:spPr>
      </p:pic>
      <p:pic>
        <p:nvPicPr>
          <p:cNvPr id="7" name="Picture 6" descr="JustinMatejka-859075295059562498-C-wL0X4XkAAd7Q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590" y="2289175"/>
            <a:ext cx="5433695" cy="2203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30680" y="3669665"/>
            <a:ext cx="5882640" cy="1932305"/>
          </a:xfrm>
          <a:prstGeom prst="ellipse">
            <a:avLst/>
          </a:prstGeom>
          <a:noFill/>
          <a:ln w="57150">
            <a:solidFill>
              <a:srgbClr val="77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continua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1186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inyectiva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450465" y="3086100"/>
            <a:ext cx="4243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Black" panose="02000604040000020004" charset="0"/>
                <a:cs typeface="Gotham Black" panose="02000604040000020004" charset="0"/>
              </a:rPr>
              <a:t>¿?</a:t>
            </a:r>
            <a:endParaRPr lang="en-US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Black" panose="02000604040000020004" charset="0"/>
              <a:cs typeface="Gotham Black" panose="0200060404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m &lt; n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70" y="284480"/>
            <a:ext cx="6576060" cy="51460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4154170" y="482092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https://github.com/Ranlot/single-parameter-fit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4170" y="5095875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https://github.com/eliocamp/spfit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8062595" y="612775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\mathrm{datos} = \sin^2  \left ( 2^{x\tau} \arcsin \sqrt{\alpha} \right ) 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conos_hel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105" y="1628775"/>
            <a:ext cx="1924685" cy="877570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conos_cal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1628775"/>
            <a:ext cx="1960346" cy="877824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/home/elio/Documents/latinR2019/Presentación/conos.pngconos"/>
          <p:cNvPicPr>
            <a:picLocks noChangeAspect="1"/>
          </p:cNvPicPr>
          <p:nvPr/>
        </p:nvPicPr>
        <p:blipFill>
          <a:blip r:embed="rId4"/>
          <a:srcRect t="44419"/>
          <a:stretch>
            <a:fillRect/>
          </a:stretch>
        </p:blipFill>
        <p:spPr>
          <a:xfrm>
            <a:off x="5951855" y="1572895"/>
            <a:ext cx="2037715" cy="942340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5" name="Picture 4" descr="/home/elio/Documents/latinR2019/Presentación/conos.pngconos"/>
          <p:cNvPicPr>
            <a:picLocks noChangeAspect="1"/>
          </p:cNvPicPr>
          <p:nvPr/>
        </p:nvPicPr>
        <p:blipFill>
          <a:blip r:embed="rId4"/>
          <a:srcRect t="-1312"/>
          <a:stretch>
            <a:fillRect/>
          </a:stretch>
        </p:blipFill>
        <p:spPr>
          <a:xfrm>
            <a:off x="5951855" y="797560"/>
            <a:ext cx="2037715" cy="1717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1316</Words>
  <Application>WPS Presentation</Application>
  <PresentationFormat>On-screen Show (16:10)</PresentationFormat>
  <Paragraphs>76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Arial</vt:lpstr>
      <vt:lpstr>SimSun</vt:lpstr>
      <vt:lpstr>Wingdings</vt:lpstr>
      <vt:lpstr>Gotham Light</vt:lpstr>
      <vt:lpstr>Fira Code</vt:lpstr>
      <vt:lpstr>Arial Black</vt:lpstr>
      <vt:lpstr>Gotham Black</vt:lpstr>
      <vt:lpstr>Font Awesome 5 Brands</vt:lpstr>
      <vt:lpstr>Gotham Book</vt:lpstr>
      <vt:lpstr>Gotham [pyrs]</vt:lpstr>
      <vt:lpstr>Gotham [H&amp;FJ]</vt:lpstr>
      <vt:lpstr>Calibri</vt:lpstr>
      <vt:lpstr>微软雅黑</vt:lpstr>
      <vt:lpstr>Arial Unicode MS</vt:lpstr>
      <vt:lpstr>Office Theme</vt:lpstr>
      <vt:lpstr>Si te gusta la estadística bancate los metámeros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>elio</cp:lastModifiedBy>
  <cp:revision>653</cp:revision>
  <dcterms:created xsi:type="dcterms:W3CDTF">2019-09-17T01:27:21Z</dcterms:created>
  <dcterms:modified xsi:type="dcterms:W3CDTF">2019-09-17T01:27:21Z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